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43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4661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005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176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08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431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403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043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073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554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405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1F49077-FB9E-4D83-9206-78E64CE9B377}" type="datetimeFigureOut">
              <a:rPr lang="es-CO" smtClean="0"/>
              <a:t>7/08/2026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3A86AA0-AC38-488D-BEE0-06F9850DA474}" type="slidenum">
              <a:rPr lang="es-CO" smtClean="0"/>
              <a:t>‹N°›</a:t>
            </a:fld>
            <a:endParaRPr lang="es-CO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49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590/0034-761220240473x" TargetMode="External"/><Relationship Id="rId4" Type="http://schemas.openxmlformats.org/officeDocument/2006/relationships/hyperlink" Target="https://doi.org/10.1093/ej/uez0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EF1AC96-45FF-4E9D-B927-DBB1C1EFE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771" y="-503339"/>
            <a:ext cx="6928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2">
            <a:extLst>
              <a:ext uri="{FF2B5EF4-FFF2-40B4-BE49-F238E27FC236}">
                <a16:creationId xmlns:a16="http://schemas.microsoft.com/office/drawing/2014/main" id="{CDBB3EA6-A64A-4FF4-8B40-5A4DD0192C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DE73AE-3442-489A-8D32-66516B4D508E}"/>
              </a:ext>
            </a:extLst>
          </p:cNvPr>
          <p:cNvSpPr txBox="1"/>
          <p:nvPr/>
        </p:nvSpPr>
        <p:spPr>
          <a:xfrm>
            <a:off x="1126222" y="1159584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CO" sz="2800" b="1" i="0" dirty="0" err="1">
                <a:solidFill>
                  <a:srgbClr val="234037"/>
                </a:solidFill>
                <a:effectLst/>
                <a:latin typeface="Karla" pitchFamily="2" charset="0"/>
              </a:rPr>
              <a:t>Revue</a:t>
            </a:r>
            <a:r>
              <a:rPr lang="es-CO" sz="2800" b="1" i="0" dirty="0">
                <a:solidFill>
                  <a:srgbClr val="234037"/>
                </a:solidFill>
                <a:effectLst/>
                <a:latin typeface="Karla" pitchFamily="2" charset="0"/>
              </a:rPr>
              <a:t> de </a:t>
            </a:r>
            <a:r>
              <a:rPr lang="es-CO" sz="2800" b="1" i="0" dirty="0" err="1">
                <a:solidFill>
                  <a:srgbClr val="234037"/>
                </a:solidFill>
                <a:effectLst/>
                <a:latin typeface="Karla" pitchFamily="2" charset="0"/>
              </a:rPr>
              <a:t>littérature</a:t>
            </a:r>
            <a:r>
              <a:rPr lang="es-CO" sz="2800" b="1" i="0" dirty="0">
                <a:solidFill>
                  <a:srgbClr val="234037"/>
                </a:solidFill>
                <a:effectLst/>
                <a:latin typeface="Karla" pitchFamily="2" charset="0"/>
              </a:rPr>
              <a:t> (</a:t>
            </a:r>
            <a:r>
              <a:rPr lang="es-CO" sz="2800" b="1" i="0" dirty="0" err="1">
                <a:solidFill>
                  <a:srgbClr val="234037"/>
                </a:solidFill>
                <a:effectLst/>
                <a:latin typeface="Karla" pitchFamily="2" charset="0"/>
              </a:rPr>
              <a:t>clés</a:t>
            </a:r>
            <a:r>
              <a:rPr lang="es-CO" sz="2800" b="1" i="0" dirty="0">
                <a:solidFill>
                  <a:srgbClr val="234037"/>
                </a:solidFill>
                <a:effectLst/>
                <a:latin typeface="Karla" pitchFamily="2" charset="0"/>
              </a:rPr>
              <a:t>) - </a:t>
            </a:r>
            <a:r>
              <a:rPr lang="es-CO" sz="2800" b="1" i="0" dirty="0" err="1">
                <a:solidFill>
                  <a:srgbClr val="234037"/>
                </a:solidFill>
                <a:effectLst/>
                <a:latin typeface="Karla" pitchFamily="2" charset="0"/>
              </a:rPr>
              <a:t>Brésil</a:t>
            </a:r>
            <a:endParaRPr lang="es-CO" sz="2800" b="1" i="0" dirty="0">
              <a:solidFill>
                <a:srgbClr val="234037"/>
              </a:solidFill>
              <a:effectLst/>
              <a:latin typeface="Karla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B9CBBA-14A1-4175-8C85-19ECE7F0C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763" y="678682"/>
            <a:ext cx="3058740" cy="100412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232F928-95A2-4B03-BC8A-B771C585F405}"/>
              </a:ext>
            </a:extLst>
          </p:cNvPr>
          <p:cNvSpPr txBox="1"/>
          <p:nvPr/>
        </p:nvSpPr>
        <p:spPr>
          <a:xfrm>
            <a:off x="1059110" y="2537936"/>
            <a:ext cx="1021639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Juliano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Assunção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, Clarissa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Gandour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, Romero Rocha, Rudi Rocha,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The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Effect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of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Rural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Credit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on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Deforestation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: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Evidence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from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the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Brazilian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Amazon, </a:t>
            </a:r>
            <a:r>
              <a:rPr lang="es-CO" b="0" i="1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The</a:t>
            </a:r>
            <a:r>
              <a:rPr lang="es-CO" b="0" i="1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1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Economic</a:t>
            </a:r>
            <a:r>
              <a:rPr lang="es-CO" b="0" i="1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</a:t>
            </a:r>
            <a:r>
              <a:rPr lang="es-CO" b="0" i="1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Journal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,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Volume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130,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Issue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626, </a:t>
            </a:r>
            <a:r>
              <a:rPr lang="es-CO" b="0" i="0" dirty="0" err="1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February</a:t>
            </a:r>
            <a:r>
              <a:rPr lang="es-CO" b="0" i="0" dirty="0">
                <a:solidFill>
                  <a:srgbClr val="2A2A2A"/>
                </a:solidFill>
                <a:effectLst/>
                <a:latin typeface="Source Sans Pro" panose="020B0604020202020204" pitchFamily="34" charset="0"/>
              </a:rPr>
              <a:t> 2020, Pages 290–330, </a:t>
            </a:r>
            <a:r>
              <a:rPr lang="es-CO" b="0" i="0" u="none" strike="noStrike" dirty="0">
                <a:solidFill>
                  <a:srgbClr val="006FB7"/>
                </a:solidFill>
                <a:effectLst/>
                <a:latin typeface="Source Sans Pro" panose="020B0604020202020204" pitchFamily="34" charset="0"/>
                <a:hlinkClick r:id="rId4"/>
              </a:rPr>
              <a:t>https://doi.org/10.1093/ej/uez060</a:t>
            </a:r>
            <a:endParaRPr lang="es-CO" b="0" i="0" u="none" strike="noStrike" dirty="0">
              <a:solidFill>
                <a:srgbClr val="006FB7"/>
              </a:solidFill>
              <a:effectLst/>
              <a:latin typeface="Source Sans Pro" panose="020B0604020202020204" pitchFamily="34" charset="0"/>
            </a:endParaRPr>
          </a:p>
          <a:p>
            <a:endParaRPr lang="es-CO" b="0" i="0" u="none" strike="noStrike" dirty="0">
              <a:solidFill>
                <a:srgbClr val="006FB7"/>
              </a:solidFill>
              <a:effectLst/>
              <a:latin typeface="Source Sans Pro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Lopes, M. V., &amp; Caldas, E. de L. (2026). Instrumentos de políticas públicas, inovação institucional e adaptação da agricultura às mudanças climáticas no Brasil. </a:t>
            </a:r>
            <a:r>
              <a:rPr lang="pt-BR" b="0" i="1" dirty="0">
                <a:solidFill>
                  <a:srgbClr val="000000"/>
                </a:solidFill>
                <a:effectLst/>
                <a:latin typeface="-apple-system"/>
              </a:rPr>
              <a:t>Revista de Administração Pública</a:t>
            </a: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, </a:t>
            </a:r>
            <a:r>
              <a:rPr lang="pt-BR" b="0" i="1" dirty="0">
                <a:solidFill>
                  <a:srgbClr val="000000"/>
                </a:solidFill>
                <a:effectLst/>
                <a:latin typeface="-apple-system"/>
              </a:rPr>
              <a:t>60</a:t>
            </a: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, 01-21. </a:t>
            </a:r>
            <a:r>
              <a:rPr lang="es-CO" b="0" i="0" dirty="0">
                <a:solidFill>
                  <a:srgbClr val="333333"/>
                </a:solidFill>
                <a:effectLst/>
                <a:latin typeface="-apple-system"/>
              </a:rPr>
              <a:t>DOI: </a:t>
            </a:r>
            <a:r>
              <a:rPr lang="es-CO" b="0" i="0" u="none" strike="noStrike" dirty="0">
                <a:solidFill>
                  <a:srgbClr val="666666"/>
                </a:solidFill>
                <a:effectLst/>
                <a:latin typeface="-apple-system"/>
                <a:hlinkClick r:id="rId5"/>
              </a:rPr>
              <a:t>10.1590/0034-761220240473x</a:t>
            </a:r>
            <a:endParaRPr lang="es-CO" b="0" i="0" dirty="0">
              <a:solidFill>
                <a:srgbClr val="333333"/>
              </a:solidFill>
              <a:effectLst/>
              <a:latin typeface="-apple-system"/>
            </a:endParaRPr>
          </a:p>
          <a:p>
            <a:endParaRPr lang="pt-BR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0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pt-BR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82786941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</TotalTime>
  <Words>107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-apple-system</vt:lpstr>
      <vt:lpstr>Calibri</vt:lpstr>
      <vt:lpstr>Calibri Light</vt:lpstr>
      <vt:lpstr>Karla</vt:lpstr>
      <vt:lpstr>Source Sans Pro</vt:lpstr>
      <vt:lpstr>Wingdings</vt:lpstr>
      <vt:lpstr>Rétrospective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Karol FAYOLLE</dc:creator>
  <cp:lastModifiedBy>Karol FAYOLLE</cp:lastModifiedBy>
  <cp:revision>5</cp:revision>
  <dcterms:created xsi:type="dcterms:W3CDTF">2026-08-07T09:22:44Z</dcterms:created>
  <dcterms:modified xsi:type="dcterms:W3CDTF">2026-08-07T10:33:08Z</dcterms:modified>
</cp:coreProperties>
</file>